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CB2880E4-9BCA-47A1-B230-AE7C2CF492B6}" type="datetimeFigureOut">
              <a:rPr lang="ru-KZ" smtClean="0"/>
              <a:t>04.09.2022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85E1ED3-1ACC-4BE0-82EC-7E9B12431D65}" type="slidenum">
              <a:rPr lang="ru-KZ" smtClean="0"/>
              <a:t>‹#›</a:t>
            </a:fld>
            <a:endParaRPr lang="ru-KZ"/>
          </a:p>
        </p:txBody>
      </p:sp>
    </p:spTree>
    <p:extLst>
      <p:ext uri="{BB962C8B-B14F-4D97-AF65-F5344CB8AC3E}">
        <p14:creationId xmlns:p14="http://schemas.microsoft.com/office/powerpoint/2010/main" val="3389433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B2880E4-9BCA-47A1-B230-AE7C2CF492B6}" type="datetimeFigureOut">
              <a:rPr lang="ru-KZ" smtClean="0"/>
              <a:t>04.09.2022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85E1ED3-1ACC-4BE0-82EC-7E9B12431D65}" type="slidenum">
              <a:rPr lang="ru-KZ" smtClean="0"/>
              <a:t>‹#›</a:t>
            </a:fld>
            <a:endParaRPr lang="ru-KZ"/>
          </a:p>
        </p:txBody>
      </p:sp>
    </p:spTree>
    <p:extLst>
      <p:ext uri="{BB962C8B-B14F-4D97-AF65-F5344CB8AC3E}">
        <p14:creationId xmlns:p14="http://schemas.microsoft.com/office/powerpoint/2010/main" val="1601587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B2880E4-9BCA-47A1-B230-AE7C2CF492B6}" type="datetimeFigureOut">
              <a:rPr lang="ru-KZ" smtClean="0"/>
              <a:t>04.09.2022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85E1ED3-1ACC-4BE0-82EC-7E9B12431D65}" type="slidenum">
              <a:rPr lang="ru-KZ" smtClean="0"/>
              <a:t>‹#›</a:t>
            </a:fld>
            <a:endParaRPr lang="ru-KZ"/>
          </a:p>
        </p:txBody>
      </p:sp>
    </p:spTree>
    <p:extLst>
      <p:ext uri="{BB962C8B-B14F-4D97-AF65-F5344CB8AC3E}">
        <p14:creationId xmlns:p14="http://schemas.microsoft.com/office/powerpoint/2010/main" val="3956371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B2880E4-9BCA-47A1-B230-AE7C2CF492B6}" type="datetimeFigureOut">
              <a:rPr lang="ru-KZ" smtClean="0"/>
              <a:t>04.09.2022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485E1ED3-1ACC-4BE0-82EC-7E9B12431D65}" type="slidenum">
              <a:rPr lang="ru-KZ" smtClean="0"/>
              <a:t>‹#›</a:t>
            </a:fld>
            <a:endParaRPr lang="ru-KZ"/>
          </a:p>
        </p:txBody>
      </p:sp>
    </p:spTree>
    <p:extLst>
      <p:ext uri="{BB962C8B-B14F-4D97-AF65-F5344CB8AC3E}">
        <p14:creationId xmlns:p14="http://schemas.microsoft.com/office/powerpoint/2010/main" val="1072349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B2880E4-9BCA-47A1-B230-AE7C2CF492B6}" type="datetimeFigureOut">
              <a:rPr lang="ru-KZ" smtClean="0"/>
              <a:t>04.09.2022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85E1ED3-1ACC-4BE0-82EC-7E9B12431D65}" type="slidenum">
              <a:rPr lang="ru-KZ" smtClean="0"/>
              <a:t>‹#›</a:t>
            </a:fld>
            <a:endParaRPr lang="ru-KZ"/>
          </a:p>
        </p:txBody>
      </p:sp>
    </p:spTree>
    <p:extLst>
      <p:ext uri="{BB962C8B-B14F-4D97-AF65-F5344CB8AC3E}">
        <p14:creationId xmlns:p14="http://schemas.microsoft.com/office/powerpoint/2010/main" val="1433710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B2880E4-9BCA-47A1-B230-AE7C2CF492B6}" type="datetimeFigureOut">
              <a:rPr lang="ru-KZ" smtClean="0"/>
              <a:t>04.09.2022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85E1ED3-1ACC-4BE0-82EC-7E9B12431D65}" type="slidenum">
              <a:rPr lang="ru-KZ" smtClean="0"/>
              <a:t>‹#›</a:t>
            </a:fld>
            <a:endParaRPr lang="ru-KZ"/>
          </a:p>
        </p:txBody>
      </p:sp>
    </p:spTree>
    <p:extLst>
      <p:ext uri="{BB962C8B-B14F-4D97-AF65-F5344CB8AC3E}">
        <p14:creationId xmlns:p14="http://schemas.microsoft.com/office/powerpoint/2010/main" val="1882004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B2880E4-9BCA-47A1-B230-AE7C2CF492B6}" type="datetimeFigureOut">
              <a:rPr lang="ru-KZ" smtClean="0"/>
              <a:t>04.09.2022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485E1ED3-1ACC-4BE0-82EC-7E9B12431D65}" type="slidenum">
              <a:rPr lang="ru-KZ" smtClean="0"/>
              <a:t>‹#›</a:t>
            </a:fld>
            <a:endParaRPr lang="ru-KZ"/>
          </a:p>
        </p:txBody>
      </p:sp>
    </p:spTree>
    <p:extLst>
      <p:ext uri="{BB962C8B-B14F-4D97-AF65-F5344CB8AC3E}">
        <p14:creationId xmlns:p14="http://schemas.microsoft.com/office/powerpoint/2010/main" val="247697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B2880E4-9BCA-47A1-B230-AE7C2CF492B6}" type="datetimeFigureOut">
              <a:rPr lang="ru-KZ" smtClean="0"/>
              <a:t>04.09.2022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485E1ED3-1ACC-4BE0-82EC-7E9B12431D65}" type="slidenum">
              <a:rPr lang="ru-KZ" smtClean="0"/>
              <a:t>‹#›</a:t>
            </a:fld>
            <a:endParaRPr lang="ru-KZ"/>
          </a:p>
        </p:txBody>
      </p:sp>
    </p:spTree>
    <p:extLst>
      <p:ext uri="{BB962C8B-B14F-4D97-AF65-F5344CB8AC3E}">
        <p14:creationId xmlns:p14="http://schemas.microsoft.com/office/powerpoint/2010/main" val="3985594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2880E4-9BCA-47A1-B230-AE7C2CF492B6}" type="datetimeFigureOut">
              <a:rPr lang="ru-KZ" smtClean="0"/>
              <a:t>04.09.2022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485E1ED3-1ACC-4BE0-82EC-7E9B12431D65}" type="slidenum">
              <a:rPr lang="ru-KZ" smtClean="0"/>
              <a:t>‹#›</a:t>
            </a:fld>
            <a:endParaRPr lang="ru-KZ"/>
          </a:p>
        </p:txBody>
      </p:sp>
    </p:spTree>
    <p:extLst>
      <p:ext uri="{BB962C8B-B14F-4D97-AF65-F5344CB8AC3E}">
        <p14:creationId xmlns:p14="http://schemas.microsoft.com/office/powerpoint/2010/main" val="3080406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CB2880E4-9BCA-47A1-B230-AE7C2CF492B6}" type="datetimeFigureOut">
              <a:rPr lang="ru-KZ" smtClean="0"/>
              <a:t>04.09.2022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85E1ED3-1ACC-4BE0-82EC-7E9B12431D65}" type="slidenum">
              <a:rPr lang="ru-KZ" smtClean="0"/>
              <a:t>‹#›</a:t>
            </a:fld>
            <a:endParaRPr lang="ru-KZ"/>
          </a:p>
        </p:txBody>
      </p:sp>
    </p:spTree>
    <p:extLst>
      <p:ext uri="{BB962C8B-B14F-4D97-AF65-F5344CB8AC3E}">
        <p14:creationId xmlns:p14="http://schemas.microsoft.com/office/powerpoint/2010/main" val="2984919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B2880E4-9BCA-47A1-B230-AE7C2CF492B6}" type="datetimeFigureOut">
              <a:rPr lang="ru-KZ" smtClean="0"/>
              <a:t>04.09.2022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85E1ED3-1ACC-4BE0-82EC-7E9B12431D65}" type="slidenum">
              <a:rPr lang="ru-KZ" smtClean="0"/>
              <a:t>‹#›</a:t>
            </a:fld>
            <a:endParaRPr lang="ru-KZ"/>
          </a:p>
        </p:txBody>
      </p:sp>
    </p:spTree>
    <p:extLst>
      <p:ext uri="{BB962C8B-B14F-4D97-AF65-F5344CB8AC3E}">
        <p14:creationId xmlns:p14="http://schemas.microsoft.com/office/powerpoint/2010/main" val="111082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B2880E4-9BCA-47A1-B230-AE7C2CF492B6}" type="datetimeFigureOut">
              <a:rPr lang="ru-KZ" smtClean="0"/>
              <a:t>04.09.2022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85E1ED3-1ACC-4BE0-82EC-7E9B12431D65}"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067081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6E2215-E5C9-459F-A99B-756204FDA003}"/>
              </a:ext>
            </a:extLst>
          </p:cNvPr>
          <p:cNvSpPr>
            <a:spLocks noGrp="1"/>
          </p:cNvSpPr>
          <p:nvPr>
            <p:ph type="ctrTitle"/>
          </p:nvPr>
        </p:nvSpPr>
        <p:spPr>
          <a:xfrm>
            <a:off x="599225" y="1871282"/>
            <a:ext cx="10993547" cy="759777"/>
          </a:xfrm>
        </p:spPr>
        <p:txBody>
          <a:bodyPr/>
          <a:lstStyle/>
          <a:p>
            <a:pPr algn="ctr"/>
            <a:r>
              <a:rPr lang="en-US" dirty="0"/>
              <a:t>The lecture 11</a:t>
            </a:r>
            <a:endParaRPr lang="ru-KZ" dirty="0"/>
          </a:p>
        </p:txBody>
      </p:sp>
      <p:sp>
        <p:nvSpPr>
          <p:cNvPr id="3" name="Подзаголовок 2">
            <a:extLst>
              <a:ext uri="{FF2B5EF4-FFF2-40B4-BE49-F238E27FC236}">
                <a16:creationId xmlns:a16="http://schemas.microsoft.com/office/drawing/2014/main" id="{6C03DBFF-138E-4724-97B0-25CC8AC63874}"/>
              </a:ext>
            </a:extLst>
          </p:cNvPr>
          <p:cNvSpPr>
            <a:spLocks noGrp="1"/>
          </p:cNvSpPr>
          <p:nvPr>
            <p:ph type="subTitle" idx="1"/>
          </p:nvPr>
        </p:nvSpPr>
        <p:spPr>
          <a:xfrm>
            <a:off x="599227" y="4986718"/>
            <a:ext cx="10993546" cy="590321"/>
          </a:xfrm>
        </p:spPr>
        <p:txBody>
          <a:bodyPr/>
          <a:lstStyle/>
          <a:p>
            <a:pPr algn="r"/>
            <a:r>
              <a:rPr lang="en-US" dirty="0">
                <a:solidFill>
                  <a:srgbClr val="FFC000"/>
                </a:solidFill>
              </a:rPr>
              <a:t>GPU programming with python</a:t>
            </a:r>
            <a:endParaRPr lang="ru-KZ" dirty="0">
              <a:solidFill>
                <a:srgbClr val="FFC000"/>
              </a:solidFill>
            </a:endParaRPr>
          </a:p>
        </p:txBody>
      </p:sp>
    </p:spTree>
    <p:extLst>
      <p:ext uri="{BB962C8B-B14F-4D97-AF65-F5344CB8AC3E}">
        <p14:creationId xmlns:p14="http://schemas.microsoft.com/office/powerpoint/2010/main" val="293109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A8880F-34E4-467A-BEC6-54EDB6E887A1}"/>
              </a:ext>
            </a:extLst>
          </p:cNvPr>
          <p:cNvSpPr>
            <a:spLocks noGrp="1"/>
          </p:cNvSpPr>
          <p:nvPr>
            <p:ph type="title"/>
          </p:nvPr>
        </p:nvSpPr>
        <p:spPr/>
        <p:txBody>
          <a:bodyPr/>
          <a:lstStyle/>
          <a:p>
            <a:pPr algn="ctr"/>
            <a:r>
              <a:rPr lang="en-US" dirty="0">
                <a:solidFill>
                  <a:srgbClr val="FFC000"/>
                </a:solidFill>
              </a:rPr>
              <a:t>GPU</a:t>
            </a:r>
            <a:endParaRPr lang="ru-KZ" dirty="0">
              <a:solidFill>
                <a:srgbClr val="FFC000"/>
              </a:solidFill>
            </a:endParaRPr>
          </a:p>
        </p:txBody>
      </p:sp>
      <p:sp>
        <p:nvSpPr>
          <p:cNvPr id="3" name="Объект 2">
            <a:extLst>
              <a:ext uri="{FF2B5EF4-FFF2-40B4-BE49-F238E27FC236}">
                <a16:creationId xmlns:a16="http://schemas.microsoft.com/office/drawing/2014/main" id="{390EDB1F-49DE-441D-935D-A73F2487EE1D}"/>
              </a:ext>
            </a:extLst>
          </p:cNvPr>
          <p:cNvSpPr>
            <a:spLocks noGrp="1"/>
          </p:cNvSpPr>
          <p:nvPr>
            <p:ph idx="1"/>
          </p:nvPr>
        </p:nvSpPr>
        <p:spPr/>
        <p:txBody>
          <a:bodyPr>
            <a:normAutofit fontScale="92500" lnSpcReduction="10000"/>
          </a:bodyPr>
          <a:lstStyle/>
          <a:p>
            <a:pPr marL="0" indent="0">
              <a:buNone/>
            </a:pPr>
            <a:r>
              <a:rPr lang="en-US" dirty="0"/>
              <a:t>The graphics processing unit (GPU) is an electronic circuit that specializes in processing data to render images from polygonal primitives. Although they were designed to carry out rendering images, the GPU has continued to evolve, becoming more complex and efficient in serving both the real-time and offline rendering community and in performing any scientific computations. GPUs are characterized by a highly parallel structure, which allows it to manipulate large datasets in an efficient manner. </a:t>
            </a:r>
          </a:p>
          <a:p>
            <a:pPr marL="0" indent="0">
              <a:buNone/>
            </a:pPr>
            <a:r>
              <a:rPr lang="en-US" dirty="0"/>
              <a:t>This feature combined with the rapid improvement in graphics hardware performance and the extent of programmability caught the attention of the scientific world with the possibility of using GPU for purposes other than just rendering images. Traditional GPUs are fixed function devices where the whole rendering pipeline is built on hardware. This restricts graphics programmers, leading them to use different, efficient and high-quality rendering algorithms. </a:t>
            </a:r>
          </a:p>
          <a:p>
            <a:pPr marL="0" indent="0">
              <a:buNone/>
            </a:pPr>
            <a:r>
              <a:rPr lang="en-US" dirty="0"/>
              <a:t>Hence, a new GPU was built with millions of lightweight parallel cores, which were programmable to render graphics using shaders. This is one of the biggest advancements in the field of computer graphics and the gaming industry. With lots of programmable cores available, the GPU vendors started developing models for parallel programming. Each GPU is indeed composed of several processing units called Streaming Multiprocessor (SM) that represent the first logic level of parallelism; and each SM </a:t>
            </a:r>
            <a:r>
              <a:rPr lang="en-US" dirty="0" err="1"/>
              <a:t>infact</a:t>
            </a:r>
            <a:r>
              <a:rPr lang="en-US" dirty="0"/>
              <a:t> works simultaneously and independently from the others.</a:t>
            </a:r>
            <a:endParaRPr lang="ru-KZ" dirty="0"/>
          </a:p>
        </p:txBody>
      </p:sp>
    </p:spTree>
    <p:extLst>
      <p:ext uri="{BB962C8B-B14F-4D97-AF65-F5344CB8AC3E}">
        <p14:creationId xmlns:p14="http://schemas.microsoft.com/office/powerpoint/2010/main" val="2228265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246C04-9A06-4979-A1AC-4E87BD1B1AE5}"/>
              </a:ext>
            </a:extLst>
          </p:cNvPr>
          <p:cNvSpPr>
            <a:spLocks noGrp="1"/>
          </p:cNvSpPr>
          <p:nvPr>
            <p:ph type="title"/>
          </p:nvPr>
        </p:nvSpPr>
        <p:spPr/>
        <p:txBody>
          <a:bodyPr/>
          <a:lstStyle/>
          <a:p>
            <a:pPr algn="ctr"/>
            <a:r>
              <a:rPr lang="en-US" dirty="0">
                <a:solidFill>
                  <a:srgbClr val="FFC000"/>
                </a:solidFill>
              </a:rPr>
              <a:t>GPU architecture</a:t>
            </a:r>
            <a:endParaRPr lang="ru-KZ" dirty="0">
              <a:solidFill>
                <a:srgbClr val="FFC000"/>
              </a:solidFill>
            </a:endParaRPr>
          </a:p>
        </p:txBody>
      </p:sp>
      <p:pic>
        <p:nvPicPr>
          <p:cNvPr id="4" name="Объект 3">
            <a:extLst>
              <a:ext uri="{FF2B5EF4-FFF2-40B4-BE49-F238E27FC236}">
                <a16:creationId xmlns:a16="http://schemas.microsoft.com/office/drawing/2014/main" id="{8251A8B7-E181-463B-80C9-C44FC9528F77}"/>
              </a:ext>
            </a:extLst>
          </p:cNvPr>
          <p:cNvPicPr>
            <a:picLocks noGrp="1" noChangeAspect="1"/>
          </p:cNvPicPr>
          <p:nvPr>
            <p:ph idx="1"/>
          </p:nvPr>
        </p:nvPicPr>
        <p:blipFill>
          <a:blip r:embed="rId2"/>
          <a:stretch>
            <a:fillRect/>
          </a:stretch>
        </p:blipFill>
        <p:spPr>
          <a:xfrm>
            <a:off x="2872416" y="1910290"/>
            <a:ext cx="6447167" cy="4771919"/>
          </a:xfrm>
          <a:prstGeom prst="rect">
            <a:avLst/>
          </a:prstGeom>
        </p:spPr>
      </p:pic>
    </p:spTree>
    <p:extLst>
      <p:ext uri="{BB962C8B-B14F-4D97-AF65-F5344CB8AC3E}">
        <p14:creationId xmlns:p14="http://schemas.microsoft.com/office/powerpoint/2010/main" val="1855412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CF67E1-893F-40AA-B3C6-33A6CD85A60D}"/>
              </a:ext>
            </a:extLst>
          </p:cNvPr>
          <p:cNvSpPr>
            <a:spLocks noGrp="1"/>
          </p:cNvSpPr>
          <p:nvPr>
            <p:ph type="title"/>
          </p:nvPr>
        </p:nvSpPr>
        <p:spPr/>
        <p:txBody>
          <a:bodyPr/>
          <a:lstStyle/>
          <a:p>
            <a:pPr algn="ctr"/>
            <a:r>
              <a:rPr lang="en-US" dirty="0" err="1">
                <a:solidFill>
                  <a:srgbClr val="FFC000"/>
                </a:solidFill>
              </a:rPr>
              <a:t>Pycuda</a:t>
            </a:r>
            <a:r>
              <a:rPr lang="en-US" dirty="0">
                <a:solidFill>
                  <a:srgbClr val="FFC000"/>
                </a:solidFill>
              </a:rPr>
              <a:t> module</a:t>
            </a:r>
            <a:endParaRPr lang="ru-KZ" dirty="0"/>
          </a:p>
        </p:txBody>
      </p:sp>
      <p:sp>
        <p:nvSpPr>
          <p:cNvPr id="3" name="Объект 2">
            <a:extLst>
              <a:ext uri="{FF2B5EF4-FFF2-40B4-BE49-F238E27FC236}">
                <a16:creationId xmlns:a16="http://schemas.microsoft.com/office/drawing/2014/main" id="{8E277748-6B0D-4C0A-9CD5-5798943D00CE}"/>
              </a:ext>
            </a:extLst>
          </p:cNvPr>
          <p:cNvSpPr>
            <a:spLocks noGrp="1"/>
          </p:cNvSpPr>
          <p:nvPr>
            <p:ph idx="1"/>
          </p:nvPr>
        </p:nvSpPr>
        <p:spPr>
          <a:xfrm>
            <a:off x="508000" y="1955800"/>
            <a:ext cx="11102807" cy="4200044"/>
          </a:xfrm>
        </p:spPr>
        <p:txBody>
          <a:bodyPr>
            <a:normAutofit fontScale="85000" lnSpcReduction="20000"/>
          </a:bodyPr>
          <a:lstStyle/>
          <a:p>
            <a:pPr marL="0" indent="0">
              <a:buNone/>
            </a:pPr>
            <a:r>
              <a:rPr lang="en-US" dirty="0"/>
              <a:t>Each SM is in turn divided into a group of Stream Processors (SP), each of which has a core of real execution and can sequentially run a thread. An SP represents the smallest unit of an execution logic and represents the level of finer parallelism. The division in SM and SP is structural in nature, but it is possible to outline a further logical organization of the SP of a GPU, which are grouped together in logical blocks characterized by a particular mode of execution. All cores that make up a group run the same instruction at the same time. This is just the Single instruction, multiple data (SIMD) model.</a:t>
            </a:r>
          </a:p>
          <a:p>
            <a:pPr marL="0" indent="0">
              <a:buNone/>
            </a:pPr>
            <a:r>
              <a:rPr lang="en-US" dirty="0"/>
              <a:t>Each SM also has a number of registers, which represent an area of memory for quick access that is temporary, local (not shared between the cores), and limited in size. This allows storage of frequently used values from a single core. </a:t>
            </a:r>
          </a:p>
          <a:p>
            <a:pPr marL="0" indent="0">
              <a:buNone/>
            </a:pPr>
            <a:r>
              <a:rPr lang="en-US" dirty="0"/>
              <a:t>The general-purpose computing on graphics processing units (GP-GPU) is the field devoted to the study of the techniques needed to exploit the computing power of the GPU to perform calculations quickly, thanks to the high level of parallelism inside. As seen before, GPUs are structured quite differently from conventional processors; for this, they have problems of a different nature and require specific programming techniques. </a:t>
            </a:r>
          </a:p>
          <a:p>
            <a:pPr marL="0" indent="0">
              <a:buNone/>
            </a:pPr>
            <a:r>
              <a:rPr lang="en-US" dirty="0"/>
              <a:t>The most outstanding feature that distinguishes a graphics processor is the high number of cores available, which allow us to carry out many threads of execution competitors, which are partially synchronized for the execution of the same operation. This feature is very useful and efficient in situations where you want to split your work in many parts to perform the same operations on different data. </a:t>
            </a:r>
          </a:p>
          <a:p>
            <a:pPr marL="0" indent="0">
              <a:buNone/>
            </a:pPr>
            <a:r>
              <a:rPr lang="en-US" dirty="0"/>
              <a:t>On the contrary, it is hard to make the best use of this architecture when there is a strong sequential and logical order to be respected in the operations to be carried out; otherwise, the work cannot be evenly divided into many small subparts. The programming paradigm that characterizes the GPU computing is called Stream Processing because the data can be viewed as a homogeneous flow of values to which the same operations are applied synchronously.</a:t>
            </a:r>
          </a:p>
          <a:p>
            <a:pPr marL="0" indent="0">
              <a:buNone/>
            </a:pPr>
            <a:endParaRPr lang="ru-KZ" dirty="0"/>
          </a:p>
        </p:txBody>
      </p:sp>
    </p:spTree>
    <p:extLst>
      <p:ext uri="{BB962C8B-B14F-4D97-AF65-F5344CB8AC3E}">
        <p14:creationId xmlns:p14="http://schemas.microsoft.com/office/powerpoint/2010/main" val="3585689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D9F440-2759-4F01-BCBB-49F2D3ADEB4C}"/>
              </a:ext>
            </a:extLst>
          </p:cNvPr>
          <p:cNvSpPr>
            <a:spLocks noGrp="1"/>
          </p:cNvSpPr>
          <p:nvPr>
            <p:ph type="title"/>
          </p:nvPr>
        </p:nvSpPr>
        <p:spPr/>
        <p:txBody>
          <a:bodyPr/>
          <a:lstStyle/>
          <a:p>
            <a:pPr algn="ctr"/>
            <a:r>
              <a:rPr lang="en-US" dirty="0" err="1">
                <a:solidFill>
                  <a:srgbClr val="FFC000"/>
                </a:solidFill>
              </a:rPr>
              <a:t>Pycuda</a:t>
            </a:r>
            <a:r>
              <a:rPr lang="en-US" dirty="0">
                <a:solidFill>
                  <a:srgbClr val="FFC000"/>
                </a:solidFill>
              </a:rPr>
              <a:t> module</a:t>
            </a:r>
            <a:endParaRPr lang="ru-KZ" dirty="0">
              <a:solidFill>
                <a:srgbClr val="FFC000"/>
              </a:solidFill>
            </a:endParaRPr>
          </a:p>
        </p:txBody>
      </p:sp>
      <p:sp>
        <p:nvSpPr>
          <p:cNvPr id="3" name="Объект 2">
            <a:extLst>
              <a:ext uri="{FF2B5EF4-FFF2-40B4-BE49-F238E27FC236}">
                <a16:creationId xmlns:a16="http://schemas.microsoft.com/office/drawing/2014/main" id="{25C8B211-EDD9-47E9-8D6A-A6256C520F4A}"/>
              </a:ext>
            </a:extLst>
          </p:cNvPr>
          <p:cNvSpPr>
            <a:spLocks noGrp="1"/>
          </p:cNvSpPr>
          <p:nvPr>
            <p:ph idx="1"/>
          </p:nvPr>
        </p:nvSpPr>
        <p:spPr>
          <a:xfrm>
            <a:off x="581192" y="2180496"/>
            <a:ext cx="11029615" cy="1468637"/>
          </a:xfrm>
        </p:spPr>
        <p:txBody>
          <a:bodyPr/>
          <a:lstStyle/>
          <a:p>
            <a:pPr marL="0" indent="0">
              <a:buNone/>
            </a:pPr>
            <a:r>
              <a:rPr lang="en-US" dirty="0" err="1"/>
              <a:t>PyCUDA</a:t>
            </a:r>
            <a:r>
              <a:rPr lang="en-US" dirty="0"/>
              <a:t> is a Python wrap for Compute Unified Device Architecture (CUDA), the software library developed by NVIDIA for GPU programming. The CUDA programming model is the starting point of understanding how to program the GPU properly with </a:t>
            </a:r>
            <a:r>
              <a:rPr lang="en-US" dirty="0" err="1"/>
              <a:t>PyCUDA</a:t>
            </a:r>
            <a:r>
              <a:rPr lang="en-US" dirty="0"/>
              <a:t>. There are concepts that must be understood and assimilated to be able to approach this tool correctly and to understand the more specific topics that are covered in the following recipes.</a:t>
            </a:r>
            <a:endParaRPr lang="ru-KZ" dirty="0"/>
          </a:p>
        </p:txBody>
      </p:sp>
    </p:spTree>
    <p:extLst>
      <p:ext uri="{BB962C8B-B14F-4D97-AF65-F5344CB8AC3E}">
        <p14:creationId xmlns:p14="http://schemas.microsoft.com/office/powerpoint/2010/main" val="2774841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81A049-4DD2-47F6-BBB4-54C720CC91CE}"/>
              </a:ext>
            </a:extLst>
          </p:cNvPr>
          <p:cNvSpPr>
            <a:spLocks noGrp="1"/>
          </p:cNvSpPr>
          <p:nvPr>
            <p:ph type="title"/>
          </p:nvPr>
        </p:nvSpPr>
        <p:spPr/>
        <p:txBody>
          <a:bodyPr/>
          <a:lstStyle/>
          <a:p>
            <a:pPr algn="ctr"/>
            <a:r>
              <a:rPr lang="en-US" dirty="0" err="1">
                <a:solidFill>
                  <a:srgbClr val="FFC000"/>
                </a:solidFill>
              </a:rPr>
              <a:t>Pycuda</a:t>
            </a:r>
            <a:r>
              <a:rPr lang="en-US" dirty="0">
                <a:solidFill>
                  <a:srgbClr val="FFC000"/>
                </a:solidFill>
              </a:rPr>
              <a:t> module</a:t>
            </a:r>
            <a:endParaRPr lang="ru-KZ" dirty="0"/>
          </a:p>
        </p:txBody>
      </p:sp>
      <p:sp>
        <p:nvSpPr>
          <p:cNvPr id="3" name="Объект 2">
            <a:extLst>
              <a:ext uri="{FF2B5EF4-FFF2-40B4-BE49-F238E27FC236}">
                <a16:creationId xmlns:a16="http://schemas.microsoft.com/office/drawing/2014/main" id="{EC4786A9-2C25-45A1-ADCD-C5B6668F03AE}"/>
              </a:ext>
            </a:extLst>
          </p:cNvPr>
          <p:cNvSpPr>
            <a:spLocks noGrp="1"/>
          </p:cNvSpPr>
          <p:nvPr>
            <p:ph idx="1"/>
          </p:nvPr>
        </p:nvSpPr>
        <p:spPr/>
        <p:txBody>
          <a:bodyPr>
            <a:normAutofit fontScale="85000" lnSpcReduction="20000"/>
          </a:bodyPr>
          <a:lstStyle/>
          <a:p>
            <a:pPr marL="0" indent="0">
              <a:buNone/>
            </a:pPr>
            <a:r>
              <a:rPr lang="en-US" dirty="0"/>
              <a:t>The programming model "hybrid" of CUDA (and consequently of </a:t>
            </a:r>
            <a:r>
              <a:rPr lang="en-US" dirty="0" err="1"/>
              <a:t>PyCUDA</a:t>
            </a:r>
            <a:r>
              <a:rPr lang="en-US" dirty="0"/>
              <a:t>, which is a Python wrapper) is implemented through specific extensions to the standard library of the C language. These extensions have been created, whenever possible, syntactically like the function calls in the standard C library. This allows a relatively simple approach to a hybrid programming model that includes the host and device code. The management of the two logical parts is done by the NVCC compiler. Here is a brief description of how this compiler works:</a:t>
            </a:r>
          </a:p>
          <a:p>
            <a:r>
              <a:rPr lang="en-US" dirty="0"/>
              <a:t>It separates a device code from a host-code device.</a:t>
            </a:r>
          </a:p>
          <a:p>
            <a:r>
              <a:rPr lang="en-US" dirty="0"/>
              <a:t>It invokes a default compiler (for example, GCC) to compile the host code.</a:t>
            </a:r>
          </a:p>
          <a:p>
            <a:r>
              <a:rPr lang="en-US" dirty="0"/>
              <a:t>It builds the device code in the binary form (Cubin objects) or in the form assembly (code PTX).</a:t>
            </a:r>
          </a:p>
          <a:p>
            <a:r>
              <a:rPr lang="en-US" dirty="0"/>
              <a:t>It generates a host key "global" that also includes code PTX.</a:t>
            </a:r>
          </a:p>
          <a:p>
            <a:pPr marL="0" indent="0">
              <a:buNone/>
            </a:pPr>
            <a:r>
              <a:rPr lang="en-US" dirty="0"/>
              <a:t>The compiled CUDA code is converted to a device-specific binary by the driver, during runtime.</a:t>
            </a:r>
          </a:p>
          <a:p>
            <a:r>
              <a:rPr lang="en-US" dirty="0"/>
              <a:t>All the previously mentioned steps are executed by </a:t>
            </a:r>
            <a:r>
              <a:rPr lang="en-US" dirty="0" err="1"/>
              <a:t>PyCUDA</a:t>
            </a:r>
            <a:r>
              <a:rPr lang="en-US" dirty="0"/>
              <a:t> at runtime, which makes it a Just-in-time (JIT) compiler. The drawback of this approach is the increased load time of the application, which is the only way to maintain compatibility "forward", that is, you can perform operations on a device that does not exist at the time of the actual compilation.</a:t>
            </a:r>
          </a:p>
          <a:p>
            <a:r>
              <a:rPr lang="en-US" dirty="0"/>
              <a:t>A JIT compilation therefore makes an application compatible with future devices that are built on architectures with higher computing power, so it is not yet possible to generate any binary code.</a:t>
            </a:r>
            <a:endParaRPr lang="ru-KZ" dirty="0"/>
          </a:p>
        </p:txBody>
      </p:sp>
    </p:spTree>
    <p:extLst>
      <p:ext uri="{BB962C8B-B14F-4D97-AF65-F5344CB8AC3E}">
        <p14:creationId xmlns:p14="http://schemas.microsoft.com/office/powerpoint/2010/main" val="2364889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00BD3E-2E47-47DB-B2BC-0119323EBF26}"/>
              </a:ext>
            </a:extLst>
          </p:cNvPr>
          <p:cNvSpPr>
            <a:spLocks noGrp="1"/>
          </p:cNvSpPr>
          <p:nvPr>
            <p:ph type="title"/>
          </p:nvPr>
        </p:nvSpPr>
        <p:spPr/>
        <p:txBody>
          <a:bodyPr/>
          <a:lstStyle/>
          <a:p>
            <a:pPr algn="ctr"/>
            <a:r>
              <a:rPr lang="en-US" dirty="0" err="1">
                <a:solidFill>
                  <a:srgbClr val="FFC000"/>
                </a:solidFill>
              </a:rPr>
              <a:t>Pycuda</a:t>
            </a:r>
            <a:r>
              <a:rPr lang="en-US" dirty="0">
                <a:solidFill>
                  <a:srgbClr val="FFC000"/>
                </a:solidFill>
              </a:rPr>
              <a:t> module</a:t>
            </a:r>
            <a:endParaRPr lang="ru-KZ" dirty="0"/>
          </a:p>
        </p:txBody>
      </p:sp>
      <p:pic>
        <p:nvPicPr>
          <p:cNvPr id="4" name="Объект 3">
            <a:extLst>
              <a:ext uri="{FF2B5EF4-FFF2-40B4-BE49-F238E27FC236}">
                <a16:creationId xmlns:a16="http://schemas.microsoft.com/office/drawing/2014/main" id="{567CFF1B-75ED-4733-A35B-3CBA5ED0B266}"/>
              </a:ext>
            </a:extLst>
          </p:cNvPr>
          <p:cNvPicPr>
            <a:picLocks noGrp="1" noChangeAspect="1"/>
          </p:cNvPicPr>
          <p:nvPr>
            <p:ph idx="1"/>
          </p:nvPr>
        </p:nvPicPr>
        <p:blipFill>
          <a:blip r:embed="rId2"/>
          <a:stretch>
            <a:fillRect/>
          </a:stretch>
        </p:blipFill>
        <p:spPr>
          <a:xfrm>
            <a:off x="3300425" y="2244544"/>
            <a:ext cx="5591149" cy="3597455"/>
          </a:xfrm>
          <a:prstGeom prst="rect">
            <a:avLst/>
          </a:prstGeom>
        </p:spPr>
      </p:pic>
    </p:spTree>
    <p:extLst>
      <p:ext uri="{BB962C8B-B14F-4D97-AF65-F5344CB8AC3E}">
        <p14:creationId xmlns:p14="http://schemas.microsoft.com/office/powerpoint/2010/main" val="4222204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F56E82-DBCE-4C89-B300-5961B0A3BC31}"/>
              </a:ext>
            </a:extLst>
          </p:cNvPr>
          <p:cNvSpPr>
            <a:spLocks noGrp="1"/>
          </p:cNvSpPr>
          <p:nvPr>
            <p:ph type="title"/>
          </p:nvPr>
        </p:nvSpPr>
        <p:spPr/>
        <p:txBody>
          <a:bodyPr/>
          <a:lstStyle/>
          <a:p>
            <a:pPr algn="ctr"/>
            <a:r>
              <a:rPr lang="en-US" dirty="0" err="1">
                <a:solidFill>
                  <a:srgbClr val="FFC000"/>
                </a:solidFill>
              </a:rPr>
              <a:t>Pycuda</a:t>
            </a:r>
            <a:r>
              <a:rPr lang="en-US" dirty="0">
                <a:solidFill>
                  <a:srgbClr val="FFC000"/>
                </a:solidFill>
              </a:rPr>
              <a:t> module</a:t>
            </a:r>
            <a:endParaRPr lang="ru-KZ" dirty="0"/>
          </a:p>
        </p:txBody>
      </p:sp>
      <p:sp>
        <p:nvSpPr>
          <p:cNvPr id="3" name="Объект 2">
            <a:extLst>
              <a:ext uri="{FF2B5EF4-FFF2-40B4-BE49-F238E27FC236}">
                <a16:creationId xmlns:a16="http://schemas.microsoft.com/office/drawing/2014/main" id="{6C85500C-75DF-4178-A64A-E268C86CACCD}"/>
              </a:ext>
            </a:extLst>
          </p:cNvPr>
          <p:cNvSpPr>
            <a:spLocks noGrp="1"/>
          </p:cNvSpPr>
          <p:nvPr>
            <p:ph idx="1"/>
          </p:nvPr>
        </p:nvSpPr>
        <p:spPr/>
        <p:txBody>
          <a:bodyPr/>
          <a:lstStyle/>
          <a:p>
            <a:r>
              <a:rPr lang="en-US" dirty="0"/>
              <a:t>An important element of a CUDA program is a kernel. It represents the code that is executed</a:t>
            </a:r>
            <a:r>
              <a:rPr lang="ru-KZ" dirty="0"/>
              <a:t> </a:t>
            </a:r>
            <a:r>
              <a:rPr lang="en-US" dirty="0"/>
              <a:t>parallelly on the basis of specifications that will be clarified later with the examples described</a:t>
            </a:r>
            <a:r>
              <a:rPr lang="ru-KZ" dirty="0"/>
              <a:t> </a:t>
            </a:r>
            <a:r>
              <a:rPr lang="en-US" dirty="0"/>
              <a:t>here. Each kernel's execution is done by computing units that are called threads. </a:t>
            </a:r>
            <a:endParaRPr lang="ru-KZ" dirty="0"/>
          </a:p>
          <a:p>
            <a:r>
              <a:rPr lang="en-US" dirty="0"/>
              <a:t>Unlike</a:t>
            </a:r>
            <a:r>
              <a:rPr lang="ru-KZ" dirty="0"/>
              <a:t> </a:t>
            </a:r>
            <a:r>
              <a:rPr lang="en-US" dirty="0"/>
              <a:t>threads in CPU, GPU threads are lighter in such a way that the change of context is not one</a:t>
            </a:r>
            <a:r>
              <a:rPr lang="ru-KZ" dirty="0"/>
              <a:t> </a:t>
            </a:r>
            <a:r>
              <a:rPr lang="en-US" dirty="0"/>
              <a:t>of the factors to be taken into account in a code performance evaluation because it can be</a:t>
            </a:r>
            <a:r>
              <a:rPr lang="ru-KZ" dirty="0"/>
              <a:t> </a:t>
            </a:r>
            <a:r>
              <a:rPr lang="en-US" dirty="0"/>
              <a:t>considered as instantaneous. </a:t>
            </a:r>
            <a:endParaRPr lang="ru-KZ" dirty="0"/>
          </a:p>
          <a:p>
            <a:r>
              <a:rPr lang="en-US" dirty="0"/>
              <a:t>To determine the number of threads that must perform a single</a:t>
            </a:r>
            <a:r>
              <a:rPr lang="ru-KZ" dirty="0"/>
              <a:t> </a:t>
            </a:r>
            <a:r>
              <a:rPr lang="en-US" dirty="0"/>
              <a:t>kernel and their logical organization, CUDA defines a two-level hierarchy. In the highest level,</a:t>
            </a:r>
            <a:r>
              <a:rPr lang="ru-KZ" dirty="0"/>
              <a:t> </a:t>
            </a:r>
            <a:r>
              <a:rPr lang="en-US" dirty="0"/>
              <a:t>it defines a so-called grid of blocks. This grid represents a bidimensional structure where the</a:t>
            </a:r>
            <a:r>
              <a:rPr lang="ru-KZ" dirty="0"/>
              <a:t> </a:t>
            </a:r>
            <a:r>
              <a:rPr lang="en-US" dirty="0"/>
              <a:t>thread blocks are distributed, which are three-dimensional.</a:t>
            </a:r>
            <a:endParaRPr lang="ru-KZ" dirty="0"/>
          </a:p>
        </p:txBody>
      </p:sp>
    </p:spTree>
    <p:extLst>
      <p:ext uri="{BB962C8B-B14F-4D97-AF65-F5344CB8AC3E}">
        <p14:creationId xmlns:p14="http://schemas.microsoft.com/office/powerpoint/2010/main" val="3774016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F447FE-5804-4CE1-862A-019CEF60EF49}"/>
              </a:ext>
            </a:extLst>
          </p:cNvPr>
          <p:cNvSpPr>
            <a:spLocks noGrp="1"/>
          </p:cNvSpPr>
          <p:nvPr>
            <p:ph type="title"/>
          </p:nvPr>
        </p:nvSpPr>
        <p:spPr/>
        <p:txBody>
          <a:bodyPr/>
          <a:lstStyle/>
          <a:p>
            <a:pPr algn="ctr"/>
            <a:r>
              <a:rPr lang="en-US" dirty="0" err="1">
                <a:solidFill>
                  <a:srgbClr val="FFC000"/>
                </a:solidFill>
              </a:rPr>
              <a:t>pycuda</a:t>
            </a:r>
            <a:endParaRPr lang="ru-KZ" dirty="0">
              <a:solidFill>
                <a:srgbClr val="FFC000"/>
              </a:solidFill>
            </a:endParaRPr>
          </a:p>
        </p:txBody>
      </p:sp>
      <p:pic>
        <p:nvPicPr>
          <p:cNvPr id="4" name="Объект 3">
            <a:extLst>
              <a:ext uri="{FF2B5EF4-FFF2-40B4-BE49-F238E27FC236}">
                <a16:creationId xmlns:a16="http://schemas.microsoft.com/office/drawing/2014/main" id="{8570DFD1-F52F-45D0-9C6C-BBD5DA1A3D59}"/>
              </a:ext>
            </a:extLst>
          </p:cNvPr>
          <p:cNvPicPr>
            <a:picLocks noGrp="1" noChangeAspect="1"/>
          </p:cNvPicPr>
          <p:nvPr>
            <p:ph idx="1"/>
          </p:nvPr>
        </p:nvPicPr>
        <p:blipFill>
          <a:blip r:embed="rId2"/>
          <a:stretch>
            <a:fillRect/>
          </a:stretch>
        </p:blipFill>
        <p:spPr>
          <a:xfrm>
            <a:off x="3812116" y="2394110"/>
            <a:ext cx="4567767" cy="3253883"/>
          </a:xfrm>
          <a:prstGeom prst="rect">
            <a:avLst/>
          </a:prstGeom>
        </p:spPr>
      </p:pic>
    </p:spTree>
    <p:extLst>
      <p:ext uri="{BB962C8B-B14F-4D97-AF65-F5344CB8AC3E}">
        <p14:creationId xmlns:p14="http://schemas.microsoft.com/office/powerpoint/2010/main" val="4228719308"/>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40</TotalTime>
  <Words>1155</Words>
  <Application>Microsoft Office PowerPoint</Application>
  <PresentationFormat>Широкоэкранный</PresentationFormat>
  <Paragraphs>30</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Corbel</vt:lpstr>
      <vt:lpstr>Gill Sans MT</vt:lpstr>
      <vt:lpstr>Wingdings 2</vt:lpstr>
      <vt:lpstr>Дивиденд</vt:lpstr>
      <vt:lpstr>The lecture 11</vt:lpstr>
      <vt:lpstr>GPU</vt:lpstr>
      <vt:lpstr>GPU architecture</vt:lpstr>
      <vt:lpstr>Pycuda module</vt:lpstr>
      <vt:lpstr>Pycuda module</vt:lpstr>
      <vt:lpstr>Pycuda module</vt:lpstr>
      <vt:lpstr>Pycuda module</vt:lpstr>
      <vt:lpstr>Pycuda module</vt:lpstr>
      <vt:lpstr>pycuda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11</dc:title>
  <dc:creator>Владислав Карюкин</dc:creator>
  <cp:lastModifiedBy>Владислав Карюкин</cp:lastModifiedBy>
  <cp:revision>4</cp:revision>
  <dcterms:created xsi:type="dcterms:W3CDTF">2022-09-04T12:06:02Z</dcterms:created>
  <dcterms:modified xsi:type="dcterms:W3CDTF">2022-09-04T12:46:58Z</dcterms:modified>
</cp:coreProperties>
</file>